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9" r:id="rId3"/>
    <p:sldId id="290" r:id="rId4"/>
    <p:sldId id="296" r:id="rId5"/>
    <p:sldId id="281" r:id="rId6"/>
    <p:sldId id="282" r:id="rId7"/>
    <p:sldId id="283" r:id="rId8"/>
    <p:sldId id="284" r:id="rId9"/>
    <p:sldId id="285" r:id="rId10"/>
    <p:sldId id="287" r:id="rId11"/>
    <p:sldId id="297" r:id="rId12"/>
    <p:sldId id="273" r:id="rId13"/>
    <p:sldId id="277" r:id="rId14"/>
    <p:sldId id="276" r:id="rId15"/>
    <p:sldId id="274" r:id="rId16"/>
    <p:sldId id="275" r:id="rId17"/>
    <p:sldId id="272" r:id="rId18"/>
    <p:sldId id="292" r:id="rId19"/>
    <p:sldId id="293" r:id="rId20"/>
    <p:sldId id="26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EFB"/>
    <a:srgbClr val="3F3F3F"/>
    <a:srgbClr val="252525"/>
    <a:srgbClr val="AB6E45"/>
    <a:srgbClr val="A0441D"/>
    <a:srgbClr val="BC6210"/>
    <a:srgbClr val="3F3333"/>
    <a:srgbClr val="B60F24"/>
    <a:srgbClr val="010400"/>
    <a:srgbClr val="74D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66" autoAdjust="0"/>
    <p:restoredTop sz="68814" autoAdjust="0"/>
  </p:normalViewPr>
  <p:slideViewPr>
    <p:cSldViewPr snapToGrid="0" snapToObjects="1">
      <p:cViewPr varScale="1">
        <p:scale>
          <a:sx n="70" d="100"/>
          <a:sy n="70" d="100"/>
        </p:scale>
        <p:origin x="-183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360"/>
    </p:cViewPr>
  </p:outlineViewPr>
  <p:notesTextViewPr>
    <p:cViewPr>
      <p:scale>
        <a:sx n="100" d="100"/>
        <a:sy n="100" d="100"/>
      </p:scale>
      <p:origin x="0" y="2472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-23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1BE94-7A43-43D6-83C9-DB298EBFE884}" type="datetimeFigureOut">
              <a:rPr lang="en-US" smtClean="0"/>
              <a:pPr/>
              <a:t>3/21/12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FB129-917C-4F5B-8C90-2F655371AC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13EB8-CCE5-4719-BE6C-C413A02AE8D1}" type="datetimeFigureOut">
              <a:rPr lang="en-US" smtClean="0"/>
              <a:pPr/>
              <a:t>3/21/12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E2138-1F09-4B58-B9A1-54672F105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1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 for having me</a:t>
            </a:r>
          </a:p>
          <a:p>
            <a:r>
              <a:rPr lang="en-US" baseline="0" dirty="0" smtClean="0"/>
              <a:t>I’m really glad and honored to be here</a:t>
            </a:r>
          </a:p>
          <a:p>
            <a:r>
              <a:rPr lang="en-US" baseline="0" dirty="0" smtClean="0"/>
              <a:t>What a great event this is…how about a quick round of applause once again for </a:t>
            </a:r>
            <a:r>
              <a:rPr lang="en-US" baseline="0" dirty="0" err="1" smtClean="0"/>
              <a:t>posscon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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we have</a:t>
            </a:r>
            <a:r>
              <a:rPr lang="en-US" baseline="0" dirty="0" smtClean="0"/>
              <a:t> a pretty good grasp of the open source model</a:t>
            </a:r>
          </a:p>
          <a:p>
            <a:r>
              <a:rPr lang="en-US" baseline="0" dirty="0" smtClean="0"/>
              <a:t>We’re using it and have learned a great deal there</a:t>
            </a:r>
          </a:p>
          <a:p>
            <a:r>
              <a:rPr lang="en-US" baseline="0" dirty="0" smtClean="0"/>
              <a:t>We’re contributing back to project and understand the community aspect</a:t>
            </a:r>
          </a:p>
          <a:p>
            <a:r>
              <a:rPr lang="en-US" baseline="0" dirty="0" smtClean="0"/>
              <a:t>We’ve brought it in-house and have learned how to open source a software project ourselves</a:t>
            </a:r>
          </a:p>
          <a:p>
            <a:r>
              <a:rPr lang="en-US" baseline="0" dirty="0" smtClean="0"/>
              <a:t>We’ve created this review process where developers get bragging rights and we get to continually make our embracement of open source better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now we just have to expand.</a:t>
            </a:r>
          </a:p>
          <a:p>
            <a:r>
              <a:rPr lang="en-US" baseline="0" dirty="0" smtClean="0"/>
              <a:t>What areas of my company can I open source?  Is that HR?  Is that Recruiting?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want to start small here and you go through the process but don’t stop now…expand…</a:t>
            </a:r>
          </a:p>
          <a:p>
            <a:r>
              <a:rPr lang="en-US" baseline="0" dirty="0" smtClean="0"/>
              <a:t>open source your company!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you think about where to start here are some ideas to get you started</a:t>
            </a:r>
          </a:p>
          <a:p>
            <a:r>
              <a:rPr lang="en-US" baseline="0" dirty="0" smtClean="0"/>
              <a:t>Here are some of the things that SPARC Open Sources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2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 with tours.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have transparency at every level here at SPARC that starts once you walk into the building</a:t>
            </a:r>
          </a:p>
          <a:p>
            <a:r>
              <a:rPr lang="en-US" baseline="0" dirty="0" smtClean="0"/>
              <a:t>Our tours are not scheduled meetings in a conference room</a:t>
            </a:r>
          </a:p>
          <a:p>
            <a:r>
              <a:rPr lang="en-US" baseline="0" dirty="0" smtClean="0"/>
              <a:t>They are open free forum events where you can take anyone aside and ask, “how are things here at SPARC?”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get access to everyone and all the rooms, all the projects all the insight we can give you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get to sit with the CEO and ask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Stay as long as you want…it’s up to you and when you feel the tour is over and your answers have been answered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52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How about </a:t>
            </a:r>
            <a:r>
              <a:rPr lang="en-US" dirty="0" err="1" smtClean="0"/>
              <a:t>hackathons</a:t>
            </a:r>
            <a:r>
              <a:rPr lang="en-US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</a:t>
            </a:r>
            <a:r>
              <a:rPr lang="en-US" dirty="0" err="1" smtClean="0"/>
              <a:t>hackathons</a:t>
            </a:r>
            <a:r>
              <a:rPr lang="en-US" dirty="0" smtClean="0"/>
              <a:t> are all day </a:t>
            </a:r>
            <a:r>
              <a:rPr lang="en-US" baseline="0" dirty="0" smtClean="0"/>
              <a:t>coding contests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Open to public…anyone can attend</a:t>
            </a:r>
          </a:p>
          <a:p>
            <a:r>
              <a:rPr lang="en-US" dirty="0" smtClean="0"/>
              <a:t>Food and</a:t>
            </a:r>
            <a:r>
              <a:rPr lang="en-US" baseline="0" dirty="0" smtClean="0"/>
              <a:t> beverages are provided</a:t>
            </a:r>
          </a:p>
          <a:p>
            <a:endParaRPr lang="en-US" dirty="0" smtClean="0"/>
          </a:p>
          <a:p>
            <a:r>
              <a:rPr lang="en-US" dirty="0" smtClean="0"/>
              <a:t>Basically</a:t>
            </a:r>
          </a:p>
          <a:p>
            <a:r>
              <a:rPr lang="en-US" dirty="0" smtClean="0"/>
              <a:t>Engineers from all over form teams of 2 – 5</a:t>
            </a:r>
            <a:r>
              <a:rPr lang="en-US" baseline="0" dirty="0" smtClean="0"/>
              <a:t> typically</a:t>
            </a:r>
            <a:endParaRPr lang="en-US" dirty="0" smtClean="0"/>
          </a:p>
          <a:p>
            <a:r>
              <a:rPr lang="en-US" dirty="0" smtClean="0"/>
              <a:t>T</a:t>
            </a:r>
            <a:r>
              <a:rPr lang="en-US" baseline="0" dirty="0" smtClean="0"/>
              <a:t>he public/audience submits ideas for applications they would like to see built</a:t>
            </a:r>
          </a:p>
          <a:p>
            <a:r>
              <a:rPr lang="en-US" baseline="0" dirty="0" smtClean="0"/>
              <a:t>The engineering teams then pick which ideas they would like to work on and the competition begins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At the end of the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winners are selected in several categories</a:t>
            </a:r>
          </a:p>
          <a:p>
            <a:r>
              <a:rPr lang="en-US" dirty="0" smtClean="0"/>
              <a:t>Cash and material</a:t>
            </a:r>
            <a:r>
              <a:rPr lang="en-US" baseline="0" dirty="0" smtClean="0"/>
              <a:t> prizes are awarded to the winning teams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And rather than SPARC or the teams keeping any</a:t>
            </a:r>
            <a:r>
              <a:rPr lang="en-US" baseline="0" dirty="0" smtClean="0"/>
              <a:t> of the intellectual property for the applications </a:t>
            </a:r>
          </a:p>
          <a:p>
            <a:r>
              <a:rPr lang="en-US" baseline="0" dirty="0" smtClean="0"/>
              <a:t>They are all open sourced and given back to the community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fact, the winners from the last </a:t>
            </a:r>
            <a:r>
              <a:rPr lang="en-US" baseline="0" dirty="0" err="1" smtClean="0"/>
              <a:t>hackathon</a:t>
            </a:r>
            <a:r>
              <a:rPr lang="en-US" baseline="0" dirty="0" smtClean="0"/>
              <a:t> gave all their monetary winnings to charity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10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SPARC</a:t>
            </a:r>
            <a:r>
              <a:rPr lang="en-US" baseline="0" dirty="0" smtClean="0"/>
              <a:t> has a saying which goes something like, “if we only train on what we know and build today, then we’ll only be as good as we are today”</a:t>
            </a:r>
          </a:p>
          <a:p>
            <a:r>
              <a:rPr lang="en-US" baseline="0" dirty="0" smtClean="0"/>
              <a:t>So along the lines of continually bettering and growing ourselves we have an investment in what we call SPARC U</a:t>
            </a:r>
          </a:p>
          <a:p>
            <a:r>
              <a:rPr lang="en-US" baseline="0" dirty="0" smtClean="0"/>
              <a:t>A way for not only SPARC employees to learn but for anyone who is interested to learn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host, sponsor and give a number of courses and classes</a:t>
            </a:r>
          </a:p>
          <a:p>
            <a:r>
              <a:rPr lang="en-US" baseline="0" dirty="0" smtClean="0"/>
              <a:t>From mobile, to java to agile software development to many more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of then are via lunch-and-learns</a:t>
            </a:r>
          </a:p>
          <a:p>
            <a:r>
              <a:rPr lang="en-US" baseline="0" dirty="0" smtClean="0"/>
              <a:t>Some via user groups</a:t>
            </a:r>
          </a:p>
          <a:p>
            <a:r>
              <a:rPr lang="en-US" baseline="0" dirty="0" smtClean="0"/>
              <a:t>Some are multi-day long classes; android development for example</a:t>
            </a:r>
          </a:p>
          <a:p>
            <a:endParaRPr lang="en-US" dirty="0" smtClean="0"/>
          </a:p>
          <a:p>
            <a:r>
              <a:rPr lang="en-US" dirty="0" smtClean="0"/>
              <a:t>And while they are open to all</a:t>
            </a:r>
            <a:r>
              <a:rPr lang="en-US" baseline="0" dirty="0" smtClean="0"/>
              <a:t> of SPARC they are also open to the public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many of them our own employees have created the content and courses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even hosted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VMWare</a:t>
            </a:r>
            <a:r>
              <a:rPr lang="en-US" baseline="0" dirty="0" smtClean="0"/>
              <a:t> and Employee Recognition specialists but these were all open to people from outside our walls as well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Also</a:t>
            </a:r>
            <a:r>
              <a:rPr lang="en-US" baseline="0" dirty="0" smtClean="0"/>
              <a:t>, along the lines of step 3 in-house we have an internal open source repository that our engineers can use to learn and grow their skillset on differing technologies and platforms.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7093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has heard</a:t>
            </a:r>
            <a:r>
              <a:rPr lang="en-US" baseline="0" dirty="0" smtClean="0"/>
              <a:t> of </a:t>
            </a:r>
            <a:r>
              <a:rPr lang="en-US" dirty="0" smtClean="0"/>
              <a:t>Google</a:t>
            </a:r>
            <a:r>
              <a:rPr lang="en-US" baseline="0" dirty="0" smtClean="0"/>
              <a:t> 20% time? </a:t>
            </a:r>
            <a:r>
              <a:rPr lang="en-US" baseline="0" dirty="0" err="1" smtClean="0"/>
              <a:t>Atlassian</a:t>
            </a:r>
            <a:r>
              <a:rPr lang="en-US" baseline="0" dirty="0" smtClean="0"/>
              <a:t> FedEx Day?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a company</a:t>
            </a:r>
            <a:r>
              <a:rPr lang="en-US" baseline="0" dirty="0" smtClean="0"/>
              <a:t> wide meeting, we once asked the question, “who here has a good idea that they’d like to work on and take to market?”</a:t>
            </a:r>
          </a:p>
          <a:p>
            <a:r>
              <a:rPr lang="en-US" baseline="0" dirty="0" smtClean="0"/>
              <a:t>Almost everyone raised their hand.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working through that we decided to give all those passionate people a chance to work on those ideas and get the support they needed to be successful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Anyone who has tried to start their own business knows it hard…it’s damn hard.  In trying to start a software company for example, the code itself is at best only 15-20 percent of the overall effort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So, we decided to open SPARC’s SDLC to help our entrepreneurial employees .</a:t>
            </a:r>
          </a:p>
          <a:p>
            <a:r>
              <a:rPr lang="en-US" baseline="0" dirty="0" smtClean="0"/>
              <a:t>From engineering, to finance, to requirements to you name it.  They have access to the full stack.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Now, there are a some boundaries such as a submission and acceptance process for ideas</a:t>
            </a:r>
          </a:p>
          <a:p>
            <a:r>
              <a:rPr lang="en-US" baseline="0" dirty="0" smtClean="0"/>
              <a:t>But employees who are selected as a ventures program get full support from SPARC</a:t>
            </a:r>
          </a:p>
          <a:p>
            <a:r>
              <a:rPr lang="en-US" baseline="0" dirty="0" smtClean="0"/>
              <a:t>They get a sizable monetary amount to help out</a:t>
            </a:r>
          </a:p>
          <a:p>
            <a:r>
              <a:rPr lang="en-US" baseline="0" dirty="0" smtClean="0"/>
              <a:t>They get access to all areas of SPARC’s business for support and guidance</a:t>
            </a:r>
          </a:p>
          <a:p>
            <a:r>
              <a:rPr lang="en-US" baseline="0" dirty="0" smtClean="0"/>
              <a:t>They get mentorship from the leaders and executive team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not only do they get the support and guidance they need but they also get percentages back in ownership and royalties of sales.</a:t>
            </a:r>
          </a:p>
          <a:p>
            <a:r>
              <a:rPr lang="en-US" baseline="0" dirty="0" smtClean="0"/>
              <a:t>They get to be CEOs if you will for their good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1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Human Resources</a:t>
            </a:r>
            <a:r>
              <a:rPr lang="en-US" baseline="0" dirty="0" smtClean="0"/>
              <a:t> is a big one we open source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Almost all of us all familiar with the check-in process that we have…well we’ve actually given that away to other companies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We’ve shared it, we’ve solicited feedback and we’ve made it better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Same with our</a:t>
            </a:r>
            <a:r>
              <a:rPr lang="en-US" baseline="0" dirty="0" smtClean="0"/>
              <a:t> Annual Review Process</a:t>
            </a:r>
          </a:p>
          <a:p>
            <a:endParaRPr lang="en-US" baseline="0" dirty="0" smtClean="0"/>
          </a:p>
          <a:p>
            <a:r>
              <a:rPr lang="en-US" dirty="0" smtClean="0"/>
              <a:t>And how about</a:t>
            </a:r>
            <a:r>
              <a:rPr lang="en-US" baseline="0" dirty="0" smtClean="0"/>
              <a:t> the goal setting process…rather than senior support pushing goals down onto everyone, we have the goals being pushed up.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are in control and the ones defining and contributing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open source Recruiting.</a:t>
            </a:r>
          </a:p>
          <a:p>
            <a:endParaRPr lang="en-US" dirty="0" smtClean="0"/>
          </a:p>
          <a:p>
            <a:r>
              <a:rPr lang="en-US" dirty="0" smtClean="0"/>
              <a:t>Our</a:t>
            </a:r>
            <a:r>
              <a:rPr lang="en-US" baseline="0" dirty="0" smtClean="0"/>
              <a:t> interview process is extremely open.</a:t>
            </a:r>
          </a:p>
          <a:p>
            <a:r>
              <a:rPr lang="en-US" baseline="0" dirty="0" smtClean="0"/>
              <a:t>We believe in hiring on culture, aptitude and resume in that order.</a:t>
            </a:r>
          </a:p>
          <a:p>
            <a:r>
              <a:rPr lang="en-US" baseline="0" dirty="0" smtClean="0"/>
              <a:t>Anyone can sit in on any interview</a:t>
            </a:r>
          </a:p>
          <a:p>
            <a:r>
              <a:rPr lang="en-US" baseline="0" dirty="0" smtClean="0"/>
              <a:t>We have a single veto policy where anyone can say no for any candidate…doesn’t matter what position that person is applying for\</a:t>
            </a:r>
          </a:p>
          <a:p>
            <a:r>
              <a:rPr lang="en-US" baseline="0" dirty="0" smtClean="0"/>
              <a:t>Everyone has access to all the comments for a given candidate as well as any of the interview tests we give</a:t>
            </a:r>
          </a:p>
          <a:p>
            <a:r>
              <a:rPr lang="en-US" baseline="0" dirty="0" smtClean="0"/>
              <a:t>And we strongly advocate a shadow day…this is a day where the candidate comes into our building and sits for the day along side the teams</a:t>
            </a:r>
          </a:p>
          <a:p>
            <a:r>
              <a:rPr lang="en-US" baseline="0" dirty="0" smtClean="0"/>
              <a:t>The candidate gets to see if this is really the way it…there’s no bait and switch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also help spouses and family find jobs…we’ll work with them on their resumes, job searches, you name it</a:t>
            </a:r>
          </a:p>
          <a:p>
            <a:r>
              <a:rPr lang="en-US" baseline="0" dirty="0" smtClean="0"/>
              <a:t>And if for some reason there isn’t a fit between us and a candidate for whatever reason we will work with them just the same and help with resume and job searches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r>
              <a:rPr lang="en-US" baseline="0" dirty="0" smtClean="0"/>
              <a:t> in everything we do</a:t>
            </a:r>
          </a:p>
          <a:p>
            <a:r>
              <a:rPr lang="en-US" baseline="0" dirty="0" smtClean="0"/>
              <a:t>An open </a:t>
            </a:r>
            <a:r>
              <a:rPr lang="en-US" baseline="0" dirty="0" smtClean="0"/>
              <a:t>culture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culture where whether your are a 1</a:t>
            </a:r>
            <a:r>
              <a:rPr lang="en-US" baseline="30000" dirty="0" smtClean="0"/>
              <a:t>st</a:t>
            </a:r>
            <a:r>
              <a:rPr lang="en-US" baseline="0" dirty="0" smtClean="0"/>
              <a:t> day intern or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employee hired you feel and know that you do not need permission to contribute.</a:t>
            </a:r>
          </a:p>
          <a:p>
            <a:r>
              <a:rPr lang="en-US" baseline="0" dirty="0" smtClean="0"/>
              <a:t>To contribute to any area of the business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Tours</a:t>
            </a:r>
          </a:p>
          <a:p>
            <a:endParaRPr lang="en-US" dirty="0" smtClean="0"/>
          </a:p>
          <a:p>
            <a:r>
              <a:rPr lang="en-US" dirty="0" smtClean="0"/>
              <a:t>Project Updates –</a:t>
            </a:r>
            <a:r>
              <a:rPr lang="en-US" baseline="0" dirty="0" smtClean="0"/>
              <a:t> used to be an executive only meeting</a:t>
            </a:r>
            <a:endParaRPr lang="en-US" dirty="0" smtClean="0"/>
          </a:p>
          <a:p>
            <a:r>
              <a:rPr lang="en-US" dirty="0" smtClean="0"/>
              <a:t>	now open to everyone every week</a:t>
            </a:r>
          </a:p>
          <a:p>
            <a:r>
              <a:rPr lang="en-US" dirty="0" smtClean="0"/>
              <a:t>	can</a:t>
            </a:r>
            <a:r>
              <a:rPr lang="en-US" baseline="0" dirty="0" smtClean="0"/>
              <a:t> ask questions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SPARC </a:t>
            </a:r>
            <a:r>
              <a:rPr lang="en-US" dirty="0" smtClean="0"/>
              <a:t>Spontaneous – similar</a:t>
            </a:r>
            <a:r>
              <a:rPr lang="en-US" baseline="0" dirty="0" smtClean="0"/>
              <a:t> to project updates but longer and spontaneous</a:t>
            </a:r>
            <a:endParaRPr lang="en-US" dirty="0" smtClean="0"/>
          </a:p>
          <a:p>
            <a:r>
              <a:rPr lang="en-US" dirty="0" smtClean="0"/>
              <a:t>	monthly</a:t>
            </a:r>
            <a:r>
              <a:rPr lang="en-US" baseline="0" dirty="0" smtClean="0"/>
              <a:t> meeting only to everyone</a:t>
            </a:r>
          </a:p>
          <a:p>
            <a:r>
              <a:rPr lang="en-US" baseline="0" dirty="0" smtClean="0"/>
              <a:t>	ask any question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Sparc</a:t>
            </a:r>
            <a:r>
              <a:rPr lang="en-US" dirty="0" smtClean="0"/>
              <a:t> </a:t>
            </a:r>
            <a:r>
              <a:rPr lang="en-US" dirty="0" smtClean="0"/>
              <a:t>showcase -  in depth project disclosure</a:t>
            </a:r>
            <a:endParaRPr lang="en-US" dirty="0" smtClean="0"/>
          </a:p>
          <a:p>
            <a:r>
              <a:rPr lang="en-US" dirty="0" smtClean="0"/>
              <a:t>	open to everyone</a:t>
            </a:r>
          </a:p>
          <a:p>
            <a:r>
              <a:rPr lang="en-US" dirty="0" smtClean="0"/>
              <a:t>	see demo</a:t>
            </a:r>
            <a:endParaRPr lang="en-US" baseline="0" dirty="0" smtClean="0"/>
          </a:p>
          <a:p>
            <a:r>
              <a:rPr lang="en-US" baseline="0" dirty="0" smtClean="0"/>
              <a:t>	roadmap </a:t>
            </a:r>
          </a:p>
          <a:p>
            <a:r>
              <a:rPr lang="en-US" baseline="0" dirty="0" smtClean="0"/>
              <a:t>	backlog</a:t>
            </a:r>
          </a:p>
          <a:p>
            <a:r>
              <a:rPr lang="en-US" baseline="0" dirty="0" smtClean="0"/>
              <a:t>	sales update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Clients in the </a:t>
            </a:r>
            <a:r>
              <a:rPr lang="en-US" dirty="0" smtClean="0"/>
              <a:t>building and people</a:t>
            </a:r>
            <a:r>
              <a:rPr lang="en-US" baseline="0" dirty="0" smtClean="0"/>
              <a:t> working here</a:t>
            </a:r>
            <a:endParaRPr lang="en-US" dirty="0" smtClean="0"/>
          </a:p>
          <a:p>
            <a:r>
              <a:rPr lang="en-US" dirty="0" smtClean="0"/>
              <a:t>	get people</a:t>
            </a:r>
            <a:r>
              <a:rPr lang="en-US" baseline="0" dirty="0" smtClean="0"/>
              <a:t> in our building</a:t>
            </a:r>
          </a:p>
          <a:p>
            <a:r>
              <a:rPr lang="en-US" baseline="0" dirty="0" smtClean="0"/>
              <a:t>	desks for people that do not work here and do not have a direct need to be here</a:t>
            </a:r>
          </a:p>
          <a:p>
            <a:r>
              <a:rPr lang="en-US" baseline="0" dirty="0" smtClean="0"/>
              <a:t>	open source our environment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Table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	tearing</a:t>
            </a:r>
            <a:r>
              <a:rPr lang="en-US" baseline="0" dirty="0" smtClean="0"/>
              <a:t> down the walls we </a:t>
            </a:r>
            <a:r>
              <a:rPr lang="en-US" baseline="0" smtClean="0"/>
              <a:t>create with desks and cubes</a:t>
            </a:r>
            <a:endParaRPr lang="en-US" dirty="0" smtClean="0"/>
          </a:p>
          <a:p>
            <a:r>
              <a:rPr lang="en-US" dirty="0" smtClean="0"/>
              <a:t>	solving</a:t>
            </a:r>
            <a:r>
              <a:rPr lang="en-US" baseline="0" dirty="0" smtClean="0"/>
              <a:t> problems together</a:t>
            </a:r>
          </a:p>
          <a:p>
            <a:r>
              <a:rPr lang="en-US" baseline="0" dirty="0" smtClean="0"/>
              <a:t>	partners and teams from different companies working together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Culture Committee in the larger Charleston area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1350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 posed</a:t>
            </a:r>
            <a:r>
              <a:rPr lang="en-US" baseline="0" dirty="0" smtClean="0"/>
              <a:t> a bold statement the beginning of this presentation.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Open Source Everything!</a:t>
            </a:r>
          </a:p>
          <a:p>
            <a:endParaRPr lang="en-US" dirty="0" smtClean="0"/>
          </a:p>
          <a:p>
            <a:r>
              <a:rPr lang="en-US" dirty="0" smtClean="0"/>
              <a:t>I</a:t>
            </a:r>
            <a:r>
              <a:rPr lang="en-US" baseline="0" dirty="0" smtClean="0"/>
              <a:t> gave you some pretty bold promise too around</a:t>
            </a:r>
          </a:p>
          <a:p>
            <a:r>
              <a:rPr lang="en-US" baseline="0" dirty="0" smtClean="0"/>
              <a:t>A more engaged and excited workforce with great innovation</a:t>
            </a:r>
          </a:p>
          <a:p>
            <a:r>
              <a:rPr lang="en-US" baseline="0" dirty="0" smtClean="0"/>
              <a:t>Of honing and maturing your business and process</a:t>
            </a:r>
          </a:p>
          <a:p>
            <a:r>
              <a:rPr lang="en-US" baseline="0" dirty="0" smtClean="0"/>
              <a:t>Of having your competition become your collaborators</a:t>
            </a:r>
          </a:p>
          <a:p>
            <a:endParaRPr lang="en-US" dirty="0" smtClean="0"/>
          </a:p>
          <a:p>
            <a:r>
              <a:rPr lang="en-US" dirty="0" smtClean="0"/>
              <a:t>You I even have the steps to get you there.</a:t>
            </a:r>
          </a:p>
          <a:p>
            <a:endParaRPr lang="en-US" dirty="0" smtClean="0"/>
          </a:p>
          <a:p>
            <a:r>
              <a:rPr lang="en-US" dirty="0" smtClean="0"/>
              <a:t>You’ve</a:t>
            </a:r>
            <a:r>
              <a:rPr lang="en-US" baseline="0" dirty="0" smtClean="0"/>
              <a:t> seen what SPARC is doing so you have some ideas on what others are doing</a:t>
            </a:r>
          </a:p>
          <a:p>
            <a:endParaRPr lang="en-US" dirty="0" smtClean="0"/>
          </a:p>
          <a:p>
            <a:r>
              <a:rPr lang="en-US" dirty="0" smtClean="0"/>
              <a:t>So, my challenge to you as you leave today</a:t>
            </a:r>
          </a:p>
          <a:p>
            <a:r>
              <a:rPr lang="en-US" dirty="0" smtClean="0"/>
              <a:t>Would be to ask yourself why don't we open source our company?</a:t>
            </a:r>
          </a:p>
          <a:p>
            <a:endParaRPr lang="en-US" dirty="0" smtClean="0"/>
          </a:p>
          <a:p>
            <a:r>
              <a:rPr lang="en-US" dirty="0" smtClean="0"/>
              <a:t>Why not take advantage</a:t>
            </a:r>
            <a:r>
              <a:rPr lang="en-US" baseline="0" dirty="0" smtClean="0"/>
              <a:t> of this model and as a result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a more engaged and excited workforce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stronger innovation, excitement and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engery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07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Oh and btw…as</a:t>
            </a:r>
            <a:r>
              <a:rPr lang="en-US" baseline="0" dirty="0" smtClean="0"/>
              <a:t> I have said SPARC, is embraces the open source model </a:t>
            </a:r>
          </a:p>
          <a:p>
            <a:r>
              <a:rPr lang="en-US" baseline="0" dirty="0" smtClean="0"/>
              <a:t>and in that spirit we have open sourced this entire presentation which you can find at the above link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It’s free to you to take and use as needed and improve as you want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only ask that if you do please drop me a line and let me know…I’d love to hear from </a:t>
            </a:r>
            <a:r>
              <a:rPr lang="en-US" baseline="0" dirty="0" smtClean="0"/>
              <a:t>you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21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real quick,</a:t>
            </a:r>
            <a:r>
              <a:rPr lang="en-US" baseline="0" dirty="0" smtClean="0"/>
              <a:t> who am I?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name is Bob Williams</a:t>
            </a:r>
          </a:p>
          <a:p>
            <a:r>
              <a:rPr lang="en-US" baseline="0" dirty="0" smtClean="0"/>
              <a:t>I am the CTO </a:t>
            </a:r>
            <a:r>
              <a:rPr lang="en-US" baseline="0" dirty="0" smtClean="0"/>
              <a:t>for </a:t>
            </a:r>
            <a:r>
              <a:rPr lang="en-US" baseline="0" dirty="0" smtClean="0"/>
              <a:t>SPARC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responsible for leadership, technology vision and 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very active on Twitter.  You can find me @_</a:t>
            </a:r>
            <a:r>
              <a:rPr lang="en-US" baseline="0" dirty="0" err="1" smtClean="0"/>
              <a:t>bobwilliams</a:t>
            </a:r>
            <a:r>
              <a:rPr lang="en-US" baseline="0" dirty="0" smtClean="0"/>
              <a:t>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I am very passionate about </a:t>
            </a:r>
            <a:r>
              <a:rPr lang="en-US" baseline="0" dirty="0" smtClean="0"/>
              <a:t>open communication, innovation through collaboration and free exchange of ideas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Which is great because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40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Ok,</a:t>
            </a:r>
            <a:r>
              <a:rPr lang="en-US" baseline="0" dirty="0" smtClean="0"/>
              <a:t> I’ve taken up enough of your time and want to thank you for being a part of this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have questions I’ll be around, please come find me and we can </a:t>
            </a:r>
            <a:r>
              <a:rPr lang="en-US" baseline="0" dirty="0" smtClean="0"/>
              <a:t>chat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I’d also like to reiterate that if you are skeptical or not sure about all this</a:t>
            </a:r>
          </a:p>
          <a:p>
            <a:r>
              <a:rPr lang="en-US" baseline="0" dirty="0" smtClean="0"/>
              <a:t>Or you just want to see it all in action please do stop by and let us give you a tour</a:t>
            </a:r>
          </a:p>
          <a:p>
            <a:r>
              <a:rPr lang="en-US" baseline="0" dirty="0" smtClean="0"/>
              <a:t>I think you’d enjoy it and I know that we would love to have you stop by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60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 company I work for fully embraces my passions</a:t>
            </a:r>
          </a:p>
          <a:p>
            <a:endParaRPr lang="en-US" sz="1200" dirty="0" smtClean="0"/>
          </a:p>
          <a:p>
            <a:r>
              <a:rPr lang="en-US" sz="1200" dirty="0" smtClean="0"/>
              <a:t>At</a:t>
            </a:r>
            <a:r>
              <a:rPr lang="en-US" sz="1200" baseline="0" dirty="0" smtClean="0"/>
              <a:t> SPARC we believe we engage people through better information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We Innovate, we freely exchange ideas and we contribute to each others success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have a</a:t>
            </a:r>
            <a:r>
              <a:rPr lang="en-US" sz="1200" baseline="0" dirty="0" smtClean="0"/>
              <a:t> really good work environment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Decent size shop and we’ve grown a lot</a:t>
            </a:r>
            <a:endParaRPr lang="en-US" sz="1200" dirty="0" smtClean="0"/>
          </a:p>
          <a:p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And oh yea…we write software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ym typeface="Wingdings"/>
              </a:rPr>
              <a:t>Whether it be for </a:t>
            </a:r>
            <a:r>
              <a:rPr lang="en-US" sz="1200" dirty="0" smtClean="0"/>
              <a:t>Enterprise, Cloud, Web, Mobile, Cyber, Analytics, Culture, Engagement, Green Energy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1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 before we jump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into the presentation I want you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put all you project work and tasks aside…trust me…it’ll be there when you get back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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Put all those frustrations, stresses, pressures and deadlines aside.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 a deep breath, hold it a sec and let it out slowly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Close your eyes, everybody…no peaking...and take a walk with me as I come to the entrance of SPARC (our company) on a Monday morning.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It’s a sunny day outside…birds are singing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there’s a slight breeze so it’s not too hot…no mosquitos, we’ll just leave those out of this…it’s just right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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/>
              </a:rPr>
              <a:t>We walk inside our company building and we’re immediately greeted with a smile and a good morning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we come in around the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front desk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hear some jovial laughter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see engaged team members collaborating and solving problems together…using whiteboards as they hash out a solution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see guests on a tour in the building and they are at one of the many project tables asking the team to tell them about the project they are working 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see our partners working beside us and as a result 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see and our business growing and processes maturing.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walk into the café and smell the morning’s coffee and overhear two engineers discussing the mobile apps they created over the weekend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hear the excitement in their voices as they discuss the latest technologies they used and what great feedback their supervisor gave them on it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see over in the corner our CEO having an open forum meeting with team members of varying roles, titles and responsibilities as well as a potential candidate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as they as the CEO very direct questions and receive very candid answers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even see our CEO solicit advice and ask them what they think…what would they change…how would they make the company a better place…what should it be focusing on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Ok…open your eyes.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Sounds good right?  Who wouldn’t want to work a company like this?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 promise to you is that you is that this doesn’t have to be a story where we close our eyes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That you too can have a more engaged and excited workforce with greater innovation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too can have people from outside as well as inside hone your business and make it run better, faster and stronger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can have who used to be thought of as your competition become your collaborators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you can get all this for free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 you do this?</a:t>
            </a:r>
          </a:p>
          <a:p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1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The</a:t>
            </a:r>
            <a:r>
              <a:rPr lang="en-US" sz="1200" baseline="0" dirty="0" smtClean="0"/>
              <a:t> secret is to open source everything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Yep, that’s right, open source your entire company.</a:t>
            </a:r>
          </a:p>
          <a:p>
            <a:r>
              <a:rPr lang="en-US" sz="1200" dirty="0" smtClean="0"/>
              <a:t>I don’t mean just use open source software, </a:t>
            </a:r>
          </a:p>
          <a:p>
            <a:r>
              <a:rPr lang="en-US" sz="1200" dirty="0" smtClean="0"/>
              <a:t>I mean</a:t>
            </a:r>
            <a:r>
              <a:rPr lang="en-US" sz="1200" baseline="0" dirty="0" smtClean="0"/>
              <a:t> use the open source model in your HR department, in your finance department, open source your recruiting processes</a:t>
            </a:r>
          </a:p>
          <a:p>
            <a:r>
              <a:rPr lang="en-US" sz="1200" dirty="0" smtClean="0"/>
              <a:t>I mean give away</a:t>
            </a:r>
            <a:r>
              <a:rPr lang="en-US" sz="1200" baseline="0" dirty="0" smtClean="0"/>
              <a:t> those things you would typically consider your intellectual property and company secrets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So, who believes they could open source their entire</a:t>
            </a:r>
            <a:r>
              <a:rPr lang="en-US" sz="1200" baseline="0" dirty="0" smtClean="0"/>
              <a:t> company?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Who believes their entire company would expose or give transparency into what you would typically consider intellectual property and company secrets.</a:t>
            </a: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Anyone?  Show</a:t>
            </a:r>
            <a:r>
              <a:rPr lang="en-US" sz="1200" baseline="0" dirty="0" smtClean="0"/>
              <a:t> of hands? </a:t>
            </a:r>
            <a:r>
              <a:rPr lang="en-US" sz="1200" baseline="0" dirty="0" smtClean="0">
                <a:sym typeface="Wingdings"/>
              </a:rPr>
              <a:t></a:t>
            </a:r>
          </a:p>
          <a:p>
            <a:endParaRPr lang="en-US" sz="1200" baseline="0" dirty="0" smtClean="0">
              <a:sym typeface="Wingdings"/>
            </a:endParaRPr>
          </a:p>
          <a:p>
            <a:r>
              <a:rPr lang="en-US" sz="1200" baseline="0" dirty="0" smtClean="0">
                <a:sym typeface="Wingdings"/>
              </a:rPr>
              <a:t>Yes, it’s a serious change in perspective and one that at first seems to come with a tremendous amount of risk.</a:t>
            </a:r>
            <a:endParaRPr lang="en-US" sz="1200" dirty="0" smtClean="0"/>
          </a:p>
          <a:p>
            <a:r>
              <a:rPr lang="en-US" sz="1200" dirty="0" smtClean="0"/>
              <a:t>However, that’s exactly what we are doing at SPARC.  We are open sourcing our company more and more everyday.</a:t>
            </a:r>
          </a:p>
          <a:p>
            <a:r>
              <a:rPr lang="en-US" sz="1200" dirty="0" smtClean="0"/>
              <a:t>Now,</a:t>
            </a:r>
            <a:r>
              <a:rPr lang="en-US" sz="1200" baseline="0" dirty="0" smtClean="0"/>
              <a:t> </a:t>
            </a:r>
            <a:r>
              <a:rPr lang="en-US" sz="1200" dirty="0" smtClean="0"/>
              <a:t>I know open sourcing your entire company</a:t>
            </a:r>
            <a:r>
              <a:rPr lang="en-US" sz="1200" baseline="0" dirty="0" smtClean="0"/>
              <a:t> </a:t>
            </a:r>
            <a:r>
              <a:rPr lang="en-US" sz="1200" dirty="0" smtClean="0"/>
              <a:t>that might seem to be a bit too much</a:t>
            </a:r>
            <a:r>
              <a:rPr lang="en-US" sz="1200" baseline="0" dirty="0" smtClean="0"/>
              <a:t> at the moment</a:t>
            </a:r>
          </a:p>
          <a:p>
            <a:endParaRPr lang="en-US" sz="1200" baseline="0" dirty="0" smtClean="0"/>
          </a:p>
          <a:p>
            <a:r>
              <a:rPr lang="en-US" sz="1200" baseline="0" dirty="0" smtClean="0"/>
              <a:t>However if you do, the promises I just mentioned</a:t>
            </a:r>
          </a:p>
          <a:p>
            <a:r>
              <a:rPr lang="en-US" sz="1200" baseline="0" dirty="0" smtClean="0"/>
              <a:t>A more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engaged and excited workforce with greater innovation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 from outside as well as inside hone your business and make it run better, faster and stronger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People who used to be thought of as your competition are now your collaborators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all this for free</a:t>
            </a:r>
          </a:p>
          <a:p>
            <a:endParaRPr lang="en-US" sz="1200" dirty="0" smtClean="0"/>
          </a:p>
          <a:p>
            <a:r>
              <a:rPr lang="en-US" sz="1200" dirty="0" smtClean="0"/>
              <a:t>Can be realized</a:t>
            </a:r>
            <a:r>
              <a:rPr lang="en-US" sz="1200" baseline="0" dirty="0" smtClean="0"/>
              <a:t> 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So let me show you what you can do</a:t>
            </a:r>
            <a:r>
              <a:rPr lang="en-US" sz="1200" baseline="0" dirty="0" smtClean="0"/>
              <a:t> to get there.  The steps to take.</a:t>
            </a:r>
          </a:p>
          <a:p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001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 step one is to support</a:t>
            </a:r>
            <a:r>
              <a:rPr lang="en-US" sz="2400" baseline="0" dirty="0" smtClean="0"/>
              <a:t> open source</a:t>
            </a:r>
          </a:p>
          <a:p>
            <a:r>
              <a:rPr lang="en-US" sz="2400" dirty="0" smtClean="0"/>
              <a:t>Allow</a:t>
            </a:r>
            <a:r>
              <a:rPr lang="en-US" sz="2400" baseline="0" dirty="0" smtClean="0"/>
              <a:t> it, get used it, learn about it</a:t>
            </a:r>
          </a:p>
          <a:p>
            <a:r>
              <a:rPr lang="en-US" sz="2400" baseline="0" dirty="0" smtClean="0"/>
              <a:t>Find projects you have today that can leverage open source software</a:t>
            </a:r>
          </a:p>
          <a:p>
            <a:r>
              <a:rPr lang="en-US" sz="2400" baseline="0" dirty="0" smtClean="0"/>
              <a:t>Maybe that’s a lower risk project to use as your comfort builds</a:t>
            </a:r>
          </a:p>
          <a:p>
            <a:r>
              <a:rPr lang="en-US" sz="2400" baseline="0" dirty="0" smtClean="0"/>
              <a:t>Maybe that’s an internal or R&amp;D effort</a:t>
            </a:r>
          </a:p>
          <a:p>
            <a:r>
              <a:rPr lang="en-US" sz="2400" baseline="0" dirty="0" smtClean="0"/>
              <a:t>But bring open source software inside your walls so you can understand the model and take that first step.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Now</a:t>
            </a:r>
            <a:r>
              <a:rPr lang="en-US" sz="2400" baseline="0" dirty="0" smtClean="0"/>
              <a:t> that you are using open source the next step is to contribute back to the projects you are using</a:t>
            </a:r>
          </a:p>
          <a:p>
            <a:r>
              <a:rPr lang="en-US" sz="2400" baseline="0" dirty="0" smtClean="0"/>
              <a:t>This may seem like a trivial step or one you can overlook but let me stress that it is very important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Contribution is an often overlooked piece of the open source </a:t>
            </a:r>
            <a:r>
              <a:rPr lang="en-US" sz="2400" baseline="0" dirty="0" smtClean="0"/>
              <a:t>agreement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Community is the other piece of this.  Aren’t we by nature more likely to help others who help us?</a:t>
            </a:r>
          </a:p>
          <a:p>
            <a:r>
              <a:rPr lang="en-US" sz="2400" baseline="0" dirty="0" smtClean="0"/>
              <a:t>If someone does something for you and asks for a favor, aren’t you going to be more likely to help that person out?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We have developers that have contributed to the two topmost projects in </a:t>
            </a:r>
            <a:r>
              <a:rPr lang="en-US" sz="2400" baseline="0" dirty="0" err="1" smtClean="0"/>
              <a:t>GitHub</a:t>
            </a:r>
            <a:r>
              <a:rPr lang="en-US" sz="2400" baseline="0" dirty="0" smtClean="0"/>
              <a:t>.</a:t>
            </a:r>
          </a:p>
          <a:p>
            <a:r>
              <a:rPr lang="en-US" sz="2400" baseline="0" dirty="0" smtClean="0"/>
              <a:t>When they have a question they can jump on </a:t>
            </a:r>
            <a:r>
              <a:rPr lang="en-US" sz="2400" baseline="0" dirty="0" err="1" smtClean="0"/>
              <a:t>irc</a:t>
            </a:r>
            <a:r>
              <a:rPr lang="en-US" sz="2400" baseline="0" dirty="0" smtClean="0"/>
              <a:t> or chat and get an answer in seconds…they’ve built a community around the contribution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How many times has an engineer downloaded </a:t>
            </a:r>
            <a:r>
              <a:rPr lang="en-US" sz="2400" baseline="0" dirty="0" err="1" smtClean="0"/>
              <a:t>jQuery</a:t>
            </a:r>
            <a:r>
              <a:rPr lang="en-US" sz="2400" baseline="0" dirty="0" smtClean="0"/>
              <a:t> or one of the apache open source projects and made a change to the source?</a:t>
            </a:r>
          </a:p>
          <a:p>
            <a:r>
              <a:rPr lang="en-US" sz="2400" baseline="0" dirty="0" smtClean="0"/>
              <a:t>How many times does that change get pushed back into the project?</a:t>
            </a:r>
          </a:p>
          <a:p>
            <a:r>
              <a:rPr lang="en-US" sz="2400" baseline="0" dirty="0" smtClean="0"/>
              <a:t>Rarely is often the case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The contribution step really allows you to learn this symbiotic nature of share and then make better that is one of the promises of open </a:t>
            </a:r>
            <a:r>
              <a:rPr lang="en-US" sz="2400" baseline="0" dirty="0" smtClean="0"/>
              <a:t>source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Take that next step!</a:t>
            </a:r>
            <a:endParaRPr lang="en-US" sz="24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3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So,</a:t>
            </a:r>
            <a:r>
              <a:rPr lang="en-US" sz="2400" baseline="0" dirty="0" smtClean="0"/>
              <a:t> now you’re using open source and contributing back to it.</a:t>
            </a:r>
          </a:p>
          <a:p>
            <a:r>
              <a:rPr lang="en-US" sz="2400" baseline="0" dirty="0" smtClean="0"/>
              <a:t>The next step you need to take is to create an in-house open source solution.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As with the last step this one might seem trivial or one that you can easily skip but it’s just a critical as any of the steps.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We are looking to open source our company before we take that leap, let’s first understand how it all works</a:t>
            </a:r>
          </a:p>
          <a:p>
            <a:r>
              <a:rPr lang="en-US" sz="2400" baseline="0" dirty="0" smtClean="0"/>
              <a:t>Let’s create an in-house </a:t>
            </a:r>
            <a:r>
              <a:rPr lang="en-US" sz="2400" baseline="0" dirty="0" err="1" smtClean="0"/>
              <a:t>github</a:t>
            </a:r>
            <a:r>
              <a:rPr lang="en-US" sz="2400" baseline="0" dirty="0" smtClean="0"/>
              <a:t> or </a:t>
            </a:r>
            <a:r>
              <a:rPr lang="en-US" sz="2400" baseline="0" dirty="0" err="1" smtClean="0"/>
              <a:t>bitbucket</a:t>
            </a:r>
            <a:r>
              <a:rPr lang="en-US" sz="2400" baseline="0" dirty="0" smtClean="0"/>
              <a:t> or similar and get used to as well as learn how to open source something from the ground up</a:t>
            </a:r>
          </a:p>
          <a:p>
            <a:endParaRPr lang="en-US" sz="2400" dirty="0" smtClean="0"/>
          </a:p>
          <a:p>
            <a:r>
              <a:rPr lang="en-US" sz="2400" dirty="0" smtClean="0"/>
              <a:t>Creat</a:t>
            </a:r>
            <a:r>
              <a:rPr lang="en-US" sz="2400" baseline="0" dirty="0" smtClean="0"/>
              <a:t>e the support for your engineers to contribute to each others projects</a:t>
            </a:r>
          </a:p>
          <a:p>
            <a:r>
              <a:rPr lang="en-US" sz="2400" dirty="0" smtClean="0"/>
              <a:t>This</a:t>
            </a:r>
            <a:r>
              <a:rPr lang="en-US" sz="2400" baseline="0" dirty="0" smtClean="0"/>
              <a:t> step really starts to building excitement and energy within your teams and company as a whole</a:t>
            </a:r>
            <a:endParaRPr lang="en-US" sz="24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Collaboration really increases and</a:t>
            </a:r>
            <a:r>
              <a:rPr lang="en-US" sz="2400" baseline="0" dirty="0" smtClean="0"/>
              <a:t> we see more cohesion across all teams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dirty="0" smtClean="0"/>
          </a:p>
          <a:p>
            <a:r>
              <a:rPr lang="en-US" sz="2400" dirty="0" smtClean="0"/>
              <a:t>If you need to, set some boundaries or structure around</a:t>
            </a:r>
            <a:r>
              <a:rPr lang="en-US" sz="2400" baseline="0" dirty="0" smtClean="0"/>
              <a:t> this</a:t>
            </a:r>
          </a:p>
          <a:p>
            <a:r>
              <a:rPr lang="en-US" sz="2400" baseline="0" dirty="0" smtClean="0"/>
              <a:t>For example, after 5pm is when people can start to contribute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The goal here is to learn how to create your own open source project and you really start to see the benefits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3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Ok…now we’re using open source, we’re contributing</a:t>
            </a:r>
            <a:r>
              <a:rPr lang="en-US" sz="2400" baseline="0" dirty="0" smtClean="0"/>
              <a:t> back into the community, we have our own in-house projects so we understand the model even deeper</a:t>
            </a:r>
          </a:p>
          <a:p>
            <a:r>
              <a:rPr lang="en-US" sz="2400" baseline="0" dirty="0" smtClean="0"/>
              <a:t>Now we want to review</a:t>
            </a:r>
          </a:p>
          <a:p>
            <a:r>
              <a:rPr lang="en-US" sz="2400" dirty="0" smtClean="0"/>
              <a:t>Developers</a:t>
            </a:r>
            <a:r>
              <a:rPr lang="en-US" sz="2400" baseline="0" dirty="0" smtClean="0"/>
              <a:t> like clout and bragging rights...give them a way to show-off to their peers, their leaders and management, the executives, their entire company.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Let developers gain acceptance and build trust</a:t>
            </a:r>
          </a:p>
          <a:p>
            <a:endParaRPr lang="en-US" sz="2400" baseline="0" dirty="0" smtClean="0"/>
          </a:p>
          <a:p>
            <a:r>
              <a:rPr lang="en-US" sz="2400" baseline="0" dirty="0" smtClean="0"/>
              <a:t>This is a step by which you start to hone your open source path and bring into play continual improvements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2E2138-1F09-4B58-B9A1-54672F1051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676400" y="2562956"/>
            <a:ext cx="678180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3248677"/>
            <a:ext cx="640080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835469"/>
            <a:ext cx="3209708" cy="721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35040"/>
            <a:ext cx="8229600" cy="49911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200" y="920231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26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2887"/>
          </a:xfrm>
        </p:spPr>
        <p:txBody>
          <a:bodyPr anchor="t" anchorCtr="0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0673"/>
          </a:xfrm>
        </p:spPr>
        <p:txBody>
          <a:bodyPr>
            <a:noAutofit/>
          </a:bodyPr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2000">
                <a:solidFill>
                  <a:srgbClr val="FFFFFF"/>
                </a:solidFill>
              </a:defRPr>
            </a:lvl4pPr>
            <a:lvl5pPr>
              <a:defRPr sz="20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80" y="2402540"/>
            <a:ext cx="8213520" cy="685721"/>
          </a:xfrm>
        </p:spPr>
        <p:txBody>
          <a:bodyPr>
            <a:normAutofit/>
          </a:bodyPr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 sz="2400">
                <a:solidFill>
                  <a:schemeClr val="accent2"/>
                </a:solidFill>
              </a:defRPr>
            </a:lvl1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BB6110"/>
                </a:solidFill>
                <a:effectLst/>
                <a:uLnTx/>
                <a:uFillTx/>
                <a:latin typeface="Gill Sans"/>
                <a:ea typeface="ＭＳ Ｐゴシック" charset="-128"/>
                <a:cs typeface="Gill Sans"/>
              </a:rPr>
              <a:t>Presentation Title</a:t>
            </a:r>
            <a:endParaRPr kumimoji="0" lang="ru-RU" sz="3600" b="0" i="0" u="none" strike="noStrike" kern="0" cap="none" spc="0" normalizeH="0" baseline="0" noProof="0" dirty="0">
              <a:ln>
                <a:noFill/>
              </a:ln>
              <a:solidFill>
                <a:srgbClr val="BB6110"/>
              </a:solidFill>
              <a:effectLst/>
              <a:uLnTx/>
              <a:uFillTx/>
              <a:latin typeface="Gill Sans"/>
              <a:ea typeface="ＭＳ Ｐゴシック" charset="-128"/>
              <a:cs typeface="Gill Sans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73280" y="3409093"/>
            <a:ext cx="8213520" cy="4808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3246263"/>
            <a:ext cx="8229600" cy="1588"/>
          </a:xfrm>
          <a:prstGeom prst="line">
            <a:avLst/>
          </a:prstGeom>
          <a:ln w="63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2544" y="244218"/>
            <a:ext cx="524256" cy="5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6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 userDrawn="1"/>
        </p:nvSpPr>
        <p:spPr bwMode="auto">
          <a:xfrm>
            <a:off x="3636221" y="6330417"/>
            <a:ext cx="506395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spcBef>
                <a:spcPct val="50000"/>
              </a:spcBef>
            </a:pPr>
            <a:r>
              <a:rPr lang="en-US" sz="2000" b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#</a:t>
            </a:r>
            <a:r>
              <a:rPr lang="en-US" sz="2000" b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posscon</a:t>
            </a:r>
            <a:r>
              <a:rPr lang="en-US" sz="2000" b="0" baseline="0" dirty="0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 #</a:t>
            </a:r>
            <a:r>
              <a:rPr lang="en-US" sz="2000" b="0" baseline="0" dirty="0" err="1" smtClean="0">
                <a:solidFill>
                  <a:schemeClr val="bg1">
                    <a:lumMod val="50000"/>
                  </a:schemeClr>
                </a:solidFill>
                <a:latin typeface="Gill Sans MT"/>
                <a:cs typeface="Arial"/>
              </a:rPr>
              <a:t>sparc</a:t>
            </a:r>
            <a:endParaRPr lang="en-US" sz="2000" b="0" dirty="0">
              <a:solidFill>
                <a:schemeClr val="bg1">
                  <a:lumMod val="50000"/>
                </a:schemeClr>
              </a:solidFill>
              <a:latin typeface="Gill Sans MT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2" r:id="rId4"/>
    <p:sldLayoutId id="2147483651" r:id="rId5"/>
    <p:sldLayoutId id="214748365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sparcedge.com/open-source-your-compan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bob.williams@sparcedge.com" TargetMode="External"/><Relationship Id="rId4" Type="http://schemas.openxmlformats.org/officeDocument/2006/relationships/hyperlink" Target="mailto:tours@sparcedge.com" TargetMode="External"/><Relationship Id="rId5" Type="http://schemas.openxmlformats.org/officeDocument/2006/relationships/hyperlink" Target="http://www.sparcedge.com/" TargetMode="External"/><Relationship Id="rId6" Type="http://schemas.openxmlformats.org/officeDocument/2006/relationships/image" Target="../media/image3.jpe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jpe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2065" y="2684933"/>
            <a:ext cx="6781800" cy="1224193"/>
          </a:xfrm>
        </p:spPr>
        <p:txBody>
          <a:bodyPr>
            <a:noAutofit/>
          </a:bodyPr>
          <a:lstStyle/>
          <a:p>
            <a:pPr>
              <a:spcAft>
                <a:spcPts val="2400"/>
              </a:spcAft>
            </a:pPr>
            <a:r>
              <a:rPr lang="en-US" sz="2800" dirty="0" smtClean="0">
                <a:solidFill>
                  <a:srgbClr val="BC6210"/>
                </a:solidFill>
              </a:rPr>
              <a:t>Open Sourcing From Within Your Company,</a:t>
            </a:r>
            <a:br>
              <a:rPr lang="en-US" sz="2800" dirty="0" smtClean="0">
                <a:solidFill>
                  <a:srgbClr val="BC6210"/>
                </a:solidFill>
              </a:rPr>
            </a:br>
            <a:r>
              <a:rPr lang="en-US" sz="2800" dirty="0" smtClean="0">
                <a:solidFill>
                  <a:srgbClr val="BC6210"/>
                </a:solidFill>
              </a:rPr>
              <a:t>For Your Company</a:t>
            </a:r>
            <a:endParaRPr lang="en-US" sz="2800" dirty="0">
              <a:solidFill>
                <a:srgbClr val="BC621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6810" y="2545977"/>
            <a:ext cx="7306851" cy="362534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POSSCON, Wednesday, March 28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97221" y="3808543"/>
            <a:ext cx="6400800" cy="36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by Bob Williams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3073" y="659886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3436" y="414969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Five – </a:t>
            </a:r>
            <a:r>
              <a:rPr lang="en-US" dirty="0" smtClean="0">
                <a:solidFill>
                  <a:srgbClr val="A0441D"/>
                </a:solidFill>
              </a:rPr>
              <a:t>Expand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370643"/>
            <a:ext cx="3904488" cy="415498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 smtClean="0"/>
              <a:t>Now that you have embraced open source, don’t stop.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In what </a:t>
            </a:r>
            <a:r>
              <a:rPr lang="en-US" sz="2400" dirty="0"/>
              <a:t>other areas </a:t>
            </a:r>
            <a:r>
              <a:rPr lang="en-US" sz="2400" dirty="0" smtClean="0"/>
              <a:t>of your </a:t>
            </a:r>
            <a:r>
              <a:rPr lang="en-US" sz="2400" dirty="0"/>
              <a:t>company </a:t>
            </a:r>
            <a:r>
              <a:rPr lang="en-US" sz="2400" dirty="0" smtClean="0"/>
              <a:t>could you </a:t>
            </a:r>
            <a:r>
              <a:rPr lang="en-US" sz="2400" dirty="0"/>
              <a:t>apply the open source model?</a:t>
            </a:r>
          </a:p>
          <a:p>
            <a:endParaRPr lang="en-US" sz="2400" dirty="0"/>
          </a:p>
          <a:p>
            <a:r>
              <a:rPr lang="en-US" sz="2400" dirty="0"/>
              <a:t>Find ways to capitalize on the advantages of the open source model throughout your </a:t>
            </a:r>
            <a:r>
              <a:rPr lang="en-US" sz="2400" dirty="0" smtClean="0"/>
              <a:t>entire organization!</a:t>
            </a:r>
            <a:endParaRPr lang="en-US" sz="2400" dirty="0"/>
          </a:p>
        </p:txBody>
      </p:sp>
      <p:pic>
        <p:nvPicPr>
          <p:cNvPr id="8" name="Picture 7" descr="expa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9119">
            <a:off x="457200" y="1753667"/>
            <a:ext cx="3904488" cy="3507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561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Tours</a:t>
            </a:r>
            <a:endParaRPr lang="en-US" dirty="0"/>
          </a:p>
        </p:txBody>
      </p:sp>
      <p:pic>
        <p:nvPicPr>
          <p:cNvPr id="24" name="Content Placeholder 23" descr="collage block 2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70" r="-3370"/>
          <a:stretch>
            <a:fillRect/>
          </a:stretch>
        </p:blipFill>
        <p:spPr>
          <a:xfrm>
            <a:off x="95421" y="1149794"/>
            <a:ext cx="9048579" cy="4976370"/>
          </a:xfrm>
        </p:spPr>
      </p:pic>
    </p:spTree>
    <p:extLst>
      <p:ext uri="{BB962C8B-B14F-4D97-AF65-F5344CB8AC3E}">
        <p14:creationId xmlns:p14="http://schemas.microsoft.com/office/powerpoint/2010/main" val="217989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Hackathons</a:t>
            </a:r>
            <a:endParaRPr lang="en-US" dirty="0"/>
          </a:p>
        </p:txBody>
      </p:sp>
      <p:pic>
        <p:nvPicPr>
          <p:cNvPr id="6" name="Content Placeholder 5" descr="appocalyps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156" r="-51156"/>
          <a:stretch>
            <a:fillRect/>
          </a:stretch>
        </p:blipFill>
        <p:spPr>
          <a:xfrm>
            <a:off x="-355551" y="1681108"/>
            <a:ext cx="5982532" cy="3628312"/>
          </a:xfrm>
        </p:spPr>
      </p:pic>
      <p:pic>
        <p:nvPicPr>
          <p:cNvPr id="4" name="Picture 3" descr="hackathon_singl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996" y="1681108"/>
            <a:ext cx="2737936" cy="374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University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35040"/>
            <a:ext cx="8229600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9957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SPARC </a:t>
            </a:r>
            <a:r>
              <a:rPr lang="en-US" dirty="0">
                <a:solidFill>
                  <a:srgbClr val="A0441D"/>
                </a:solidFill>
              </a:rPr>
              <a:t>Ventures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383" y="1135040"/>
            <a:ext cx="669523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9848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</a:t>
            </a:r>
            <a:r>
              <a:rPr lang="en-US" dirty="0">
                <a:solidFill>
                  <a:srgbClr val="A0441D"/>
                </a:solidFill>
              </a:rPr>
              <a:t>Resources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89" y="1133856"/>
            <a:ext cx="7486684" cy="49911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2992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Recruiting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3" t="22277" r="23900" b="19785"/>
          <a:stretch/>
        </p:blipFill>
        <p:spPr>
          <a:xfrm>
            <a:off x="976923" y="1133856"/>
            <a:ext cx="7014308" cy="48737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6553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Culture</a:t>
            </a:r>
            <a:endParaRPr lang="en-US" dirty="0"/>
          </a:p>
        </p:txBody>
      </p:sp>
      <p:pic>
        <p:nvPicPr>
          <p:cNvPr id="6" name="Content Placeholder 5" descr="Screen Shot 2011-09-27 at 4.28.09 P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19" r="-11519" b="1933"/>
          <a:stretch/>
        </p:blipFill>
        <p:spPr>
          <a:xfrm>
            <a:off x="-850074" y="1133856"/>
            <a:ext cx="10697458" cy="4949224"/>
          </a:xfrm>
        </p:spPr>
      </p:pic>
      <p:pic>
        <p:nvPicPr>
          <p:cNvPr id="5" name="Picture 4" descr="Sparc C.png"/>
          <p:cNvPicPr>
            <a:picLocks noChangeAspect="1"/>
          </p:cNvPicPr>
          <p:nvPr/>
        </p:nvPicPr>
        <p:blipFill>
          <a:blip r:embed="rId4"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76311">
            <a:off x="1236134" y="2953054"/>
            <a:ext cx="3563231" cy="356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2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Challenge!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4900"/>
            <a:ext cx="8229600" cy="347214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Why don’t we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/>
              <a:t>Open Source </a:t>
            </a:r>
          </a:p>
          <a:p>
            <a:pPr algn="ctr">
              <a:lnSpc>
                <a:spcPct val="90000"/>
              </a:lnSpc>
              <a:buFont typeface="Arial"/>
              <a:buNone/>
              <a:defRPr/>
            </a:pPr>
            <a:r>
              <a:rPr lang="en-US" sz="6000" dirty="0" smtClean="0">
                <a:solidFill>
                  <a:srgbClr val="A0441D"/>
                </a:solidFill>
              </a:rPr>
              <a:t>Our Entire Company?</a:t>
            </a:r>
            <a:endParaRPr lang="en-US" sz="6000" dirty="0">
              <a:solidFill>
                <a:srgbClr val="A044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92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and by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 smtClean="0"/>
              <a:t>This </a:t>
            </a:r>
            <a:r>
              <a:rPr lang="en-US" sz="6000" dirty="0" smtClean="0">
                <a:solidFill>
                  <a:srgbClr val="A0441D"/>
                </a:solidFill>
              </a:rPr>
              <a:t>Entire Presentation </a:t>
            </a:r>
            <a:r>
              <a:rPr lang="en-US" sz="6000" dirty="0" smtClean="0"/>
              <a:t>Has Been Open Sourced!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800" u="sng" dirty="0" smtClean="0">
                <a:hlinkClick r:id="rId3"/>
              </a:rPr>
              <a:t>blog.sparcedge.com</a:t>
            </a:r>
            <a:r>
              <a:rPr lang="en-US" sz="2800" u="sng" dirty="0">
                <a:hlinkClick r:id="rId3"/>
              </a:rPr>
              <a:t>/open-source-your-company</a:t>
            </a:r>
            <a:r>
              <a:rPr lang="en-US" sz="5400" u="sng" dirty="0"/>
              <a:t>  </a:t>
            </a:r>
          </a:p>
          <a:p>
            <a:pPr marL="0" indent="0" algn="ctr">
              <a:buNone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53825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Bob Williams</a:t>
            </a:r>
          </a:p>
          <a:p>
            <a:pPr marL="0" indent="0">
              <a:buNone/>
            </a:pPr>
            <a:r>
              <a:rPr lang="en-US" dirty="0" smtClean="0"/>
              <a:t>CTO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bob.williams@sparcedge.com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800" dirty="0" smtClean="0"/>
              <a:t>Twitter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4E7EFB"/>
                </a:solidFill>
              </a:rPr>
              <a:t>@</a:t>
            </a:r>
            <a:r>
              <a:rPr lang="en-US" dirty="0">
                <a:solidFill>
                  <a:srgbClr val="4E7EFB"/>
                </a:solidFill>
              </a:rPr>
              <a:t>_bobwilliams</a:t>
            </a:r>
          </a:p>
          <a:p>
            <a:pPr marL="0" indent="0">
              <a:buNone/>
            </a:pPr>
            <a:endParaRPr lang="en-US" dirty="0" smtClean="0"/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/>
              <a:t>Come see </a:t>
            </a:r>
            <a:r>
              <a:rPr lang="en-US" sz="2800" kern="0" dirty="0" smtClean="0"/>
              <a:t>Innovation, Culture </a:t>
            </a:r>
          </a:p>
          <a:p>
            <a:pPr marL="0" lvl="0" defTabSz="914400" fontAlgn="base">
              <a:spcBef>
                <a:spcPts val="0"/>
              </a:spcBef>
              <a:spcAft>
                <a:spcPct val="0"/>
              </a:spcAft>
              <a:buNone/>
              <a:defRPr/>
            </a:pPr>
            <a:r>
              <a:rPr lang="en-US" sz="2800" kern="0" dirty="0" smtClean="0"/>
              <a:t>and Open Source </a:t>
            </a:r>
            <a:r>
              <a:rPr lang="en-US" sz="2800" kern="0" dirty="0"/>
              <a:t>in Action</a:t>
            </a:r>
            <a:endParaRPr lang="en-US" sz="1400" kern="0" dirty="0">
              <a:solidFill>
                <a:srgbClr val="BC6210"/>
              </a:solidFill>
            </a:endParaRP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>
                <a:solidFill>
                  <a:srgbClr val="3F3F3F"/>
                </a:solidFill>
                <a:hlinkClick r:id="rId4"/>
              </a:rPr>
              <a:t>tours@sparcedge.com</a:t>
            </a:r>
            <a:r>
              <a:rPr lang="en-US" kern="0" dirty="0">
                <a:solidFill>
                  <a:srgbClr val="3F3F3F"/>
                </a:solidFill>
              </a:rPr>
              <a:t> </a:t>
            </a:r>
            <a:r>
              <a:rPr lang="en-US" kern="0" dirty="0">
                <a:solidFill>
                  <a:srgbClr val="BC6210"/>
                </a:solidFill>
              </a:rPr>
              <a:t>- tours held daily</a:t>
            </a:r>
            <a:r>
              <a:rPr lang="en-US" kern="0" dirty="0" smtClean="0">
                <a:solidFill>
                  <a:srgbClr val="BC6210"/>
                </a:solidFill>
              </a:rPr>
              <a:t>.</a:t>
            </a:r>
          </a:p>
          <a:p>
            <a:pPr marL="0" lvl="1" indent="0" defTabSz="914400" fontAlgn="base">
              <a:spcAft>
                <a:spcPct val="0"/>
              </a:spcAft>
              <a:buNone/>
            </a:pPr>
            <a:r>
              <a:rPr lang="en-US" kern="0" dirty="0" smtClean="0">
                <a:solidFill>
                  <a:srgbClr val="BC6210"/>
                </a:solidFill>
                <a:hlinkClick r:id="rId5"/>
              </a:rPr>
              <a:t>www.sparcedge.com</a:t>
            </a:r>
            <a:endParaRPr lang="en-US" kern="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9374">
            <a:off x="6195062" y="1405015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499" y="3994320"/>
            <a:ext cx="2156557" cy="2156557"/>
          </a:xfrm>
          <a:prstGeom prst="rect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9108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solidFill>
                  <a:srgbClr val="A0441D"/>
                </a:solidFill>
              </a:rPr>
              <a:t>Thank You!</a:t>
            </a:r>
            <a:endParaRPr lang="en-US" sz="4000" dirty="0">
              <a:solidFill>
                <a:srgbClr val="A0441D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0" y="3409093"/>
            <a:ext cx="2309874" cy="23178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30081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SPARC!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4" name="Content Placeholder 4"/>
          <p:cNvSpPr txBox="1">
            <a:spLocks/>
          </p:cNvSpPr>
          <p:nvPr/>
        </p:nvSpPr>
        <p:spPr>
          <a:xfrm>
            <a:off x="1009206" y="4953984"/>
            <a:ext cx="8229600" cy="1728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/>
            </a:pPr>
            <a:r>
              <a:rPr lang="en-US" sz="2000" dirty="0" smtClean="0"/>
              <a:t>Software Development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2011 Best Place to Work in SC</a:t>
            </a:r>
          </a:p>
          <a:p>
            <a:pPr marL="342900" marR="0" lvl="0" indent="-342900" defTabSz="4572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000" dirty="0" smtClean="0"/>
              <a:t>150+ employees / 498% Growth in 2011</a:t>
            </a:r>
          </a:p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Picture 2" descr="Some of Our Tea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059" y="1093470"/>
            <a:ext cx="8239741" cy="3699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65387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With </a:t>
            </a:r>
            <a:r>
              <a:rPr lang="en-US" dirty="0" smtClean="0">
                <a:solidFill>
                  <a:srgbClr val="A0441D"/>
                </a:solidFill>
              </a:rPr>
              <a:t>Me</a:t>
            </a:r>
            <a:endParaRPr lang="en-US" dirty="0">
              <a:solidFill>
                <a:srgbClr val="A0441D"/>
              </a:solidFill>
            </a:endParaRPr>
          </a:p>
        </p:txBody>
      </p:sp>
      <p:pic>
        <p:nvPicPr>
          <p:cNvPr id="4" name="Content Placeholder 3" descr="Building Shoot 005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3" b="8713"/>
          <a:stretch>
            <a:fillRect/>
          </a:stretch>
        </p:blipFill>
        <p:spPr>
          <a:xfrm>
            <a:off x="549006" y="1097280"/>
            <a:ext cx="8051758" cy="4525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836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v="urn:schemas-microsoft-com:mac:vml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Your</a:t>
            </a:r>
            <a:r>
              <a:rPr lang="en-US" dirty="0" smtClean="0">
                <a:solidFill>
                  <a:srgbClr val="A0441D"/>
                </a:solidFill>
              </a:rPr>
              <a:t> Entire </a:t>
            </a:r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 smtClean="0"/>
              <a:t>Open Source </a:t>
            </a:r>
            <a:r>
              <a:rPr lang="en-US" sz="8000" dirty="0" smtClean="0">
                <a:solidFill>
                  <a:srgbClr val="A0441D"/>
                </a:solidFill>
              </a:rPr>
              <a:t>Everything!</a:t>
            </a:r>
          </a:p>
          <a:p>
            <a:pPr marL="0" indent="0" algn="ctr">
              <a:buNone/>
            </a:pPr>
            <a:endParaRPr lang="en-US" sz="8000" dirty="0" smtClean="0"/>
          </a:p>
        </p:txBody>
      </p:sp>
    </p:spTree>
    <p:extLst>
      <p:ext uri="{BB962C8B-B14F-4D97-AF65-F5344CB8AC3E}">
        <p14:creationId xmlns:p14="http://schemas.microsoft.com/office/powerpoint/2010/main" val="290873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 – </a:t>
            </a:r>
            <a:r>
              <a:rPr lang="en-US" dirty="0" smtClean="0">
                <a:solidFill>
                  <a:srgbClr val="A0441D"/>
                </a:solidFill>
              </a:rPr>
              <a:t>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5000"/>
            <a:ext cx="8229600" cy="4525963"/>
          </a:xfrm>
        </p:spPr>
        <p:txBody>
          <a:bodyPr vert="horz" numCol="1" anchor="t">
            <a:noAutofit/>
          </a:bodyPr>
          <a:lstStyle/>
          <a:p>
            <a:pPr marL="57150" indent="0">
              <a:buNone/>
            </a:pPr>
            <a:r>
              <a:rPr lang="en-US" sz="2400" dirty="0" smtClean="0"/>
              <a:t>Find open source software that you can use in your projects.</a:t>
            </a:r>
          </a:p>
          <a:p>
            <a:pPr marL="57150" indent="0">
              <a:buNone/>
            </a:pPr>
            <a:r>
              <a:rPr lang="en-US" sz="2400" dirty="0" smtClean="0"/>
              <a:t>Get used to it and the open source model. </a:t>
            </a:r>
          </a:p>
          <a:p>
            <a:pPr marL="57150" indent="0">
              <a:buNone/>
            </a:pPr>
            <a:r>
              <a:rPr lang="en-US" sz="2400" dirty="0" smtClean="0"/>
              <a:t>Take that first step to using it!</a:t>
            </a:r>
            <a:endParaRPr lang="en-US" sz="2400" dirty="0"/>
          </a:p>
          <a:p>
            <a:pPr marL="57150" indent="0">
              <a:buNone/>
            </a:pPr>
            <a:endParaRPr lang="en-US" sz="2400" dirty="0"/>
          </a:p>
        </p:txBody>
      </p:sp>
      <p:pic>
        <p:nvPicPr>
          <p:cNvPr id="4" name="Picture 3" descr="android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6" y="5100965"/>
            <a:ext cx="1268873" cy="1268873"/>
          </a:xfrm>
          <a:prstGeom prst="rect">
            <a:avLst/>
          </a:prstGeom>
        </p:spPr>
      </p:pic>
      <p:pic>
        <p:nvPicPr>
          <p:cNvPr id="5" name="Picture 4" descr="asf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04" y="3152624"/>
            <a:ext cx="1698274" cy="652578"/>
          </a:xfrm>
          <a:prstGeom prst="rect">
            <a:avLst/>
          </a:prstGeom>
        </p:spPr>
      </p:pic>
      <p:pic>
        <p:nvPicPr>
          <p:cNvPr id="6" name="Picture 5" descr="github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59" y="4334073"/>
            <a:ext cx="1250670" cy="1250670"/>
          </a:xfrm>
          <a:prstGeom prst="rect">
            <a:avLst/>
          </a:prstGeom>
        </p:spPr>
      </p:pic>
      <p:pic>
        <p:nvPicPr>
          <p:cNvPr id="7" name="Picture 6" descr="hadoop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55" y="5630048"/>
            <a:ext cx="2096257" cy="496114"/>
          </a:xfrm>
          <a:prstGeom prst="rect">
            <a:avLst/>
          </a:prstGeom>
        </p:spPr>
      </p:pic>
      <p:pic>
        <p:nvPicPr>
          <p:cNvPr id="8" name="Picture 7" descr="jquery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41" y="4018665"/>
            <a:ext cx="1093781" cy="955267"/>
          </a:xfrm>
          <a:prstGeom prst="rect">
            <a:avLst/>
          </a:prstGeom>
        </p:spPr>
      </p:pic>
      <p:pic>
        <p:nvPicPr>
          <p:cNvPr id="9" name="Picture 8" descr="Linux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528" y="3412374"/>
            <a:ext cx="849638" cy="999724"/>
          </a:xfrm>
          <a:prstGeom prst="rect">
            <a:avLst/>
          </a:prstGeom>
        </p:spPr>
      </p:pic>
      <p:pic>
        <p:nvPicPr>
          <p:cNvPr id="10" name="Picture 9" descr="mongodb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20" y="4688190"/>
            <a:ext cx="1896839" cy="632280"/>
          </a:xfrm>
          <a:prstGeom prst="rect">
            <a:avLst/>
          </a:prstGeom>
        </p:spPr>
      </p:pic>
      <p:pic>
        <p:nvPicPr>
          <p:cNvPr id="11" name="Picture 10" descr="mysql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638" y="5009087"/>
            <a:ext cx="1025306" cy="747780"/>
          </a:xfrm>
          <a:prstGeom prst="rect">
            <a:avLst/>
          </a:prstGeom>
        </p:spPr>
      </p:pic>
      <p:pic>
        <p:nvPicPr>
          <p:cNvPr id="12" name="Picture 11" descr="nodej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69" y="3684404"/>
            <a:ext cx="1486536" cy="508853"/>
          </a:xfrm>
          <a:prstGeom prst="rect">
            <a:avLst/>
          </a:prstGeom>
        </p:spPr>
      </p:pic>
      <p:pic>
        <p:nvPicPr>
          <p:cNvPr id="13" name="Picture 12" descr="rabbitmq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212" y="4247822"/>
            <a:ext cx="1951649" cy="410874"/>
          </a:xfrm>
          <a:prstGeom prst="rect">
            <a:avLst/>
          </a:prstGeom>
        </p:spPr>
      </p:pic>
      <p:pic>
        <p:nvPicPr>
          <p:cNvPr id="14" name="Picture 13" descr="red-hat-logo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820" y="2805478"/>
            <a:ext cx="1280080" cy="1280080"/>
          </a:xfrm>
          <a:prstGeom prst="rect">
            <a:avLst/>
          </a:prstGeom>
        </p:spPr>
      </p:pic>
      <p:pic>
        <p:nvPicPr>
          <p:cNvPr id="15" name="Picture 14" descr="scala-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07" y="2719023"/>
            <a:ext cx="1455134" cy="433601"/>
          </a:xfrm>
          <a:prstGeom prst="rect">
            <a:avLst/>
          </a:prstGeom>
        </p:spPr>
      </p:pic>
      <p:pic>
        <p:nvPicPr>
          <p:cNvPr id="16" name="Picture 15" descr="ubuntu_log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41" y="4901284"/>
            <a:ext cx="1254141" cy="122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29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 – </a:t>
            </a:r>
            <a:r>
              <a:rPr lang="en-US" dirty="0" smtClean="0">
                <a:solidFill>
                  <a:srgbClr val="A0441D"/>
                </a:solidFill>
              </a:rPr>
              <a:t>Contribute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82312" y="1726690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Give back to the community and uphold your end of the open source agreement.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Learn the “share/make it better model” of open source.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Take that next step!</a:t>
            </a:r>
            <a:endParaRPr lang="en-US" sz="2400" dirty="0"/>
          </a:p>
        </p:txBody>
      </p:sp>
      <p:pic>
        <p:nvPicPr>
          <p:cNvPr id="5" name="Picture 4" descr="Screen Shot 2012-03-09 at 11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5788">
            <a:off x="509513" y="1791914"/>
            <a:ext cx="3802200" cy="33056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58665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Three – </a:t>
            </a:r>
            <a:r>
              <a:rPr lang="en-US" dirty="0" smtClean="0">
                <a:solidFill>
                  <a:srgbClr val="A0441D"/>
                </a:solidFill>
              </a:rPr>
              <a:t>In-House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66009" y="1546719"/>
            <a:ext cx="39044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indent="0">
              <a:buNone/>
            </a:pPr>
            <a:r>
              <a:rPr lang="en-US" sz="2400" dirty="0" smtClean="0"/>
              <a:t>Learn how to open source your own project(s).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Allow </a:t>
            </a:r>
            <a:r>
              <a:rPr lang="en-US" sz="2400" dirty="0"/>
              <a:t>them to work together across </a:t>
            </a:r>
            <a:r>
              <a:rPr lang="en-US" sz="2400" dirty="0" smtClean="0"/>
              <a:t>teams and build better collaboration.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Create </a:t>
            </a:r>
            <a:r>
              <a:rPr lang="en-US" sz="2400" dirty="0"/>
              <a:t>excitement and additional energy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 descr="nurtur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7570">
            <a:off x="457200" y="1834547"/>
            <a:ext cx="3904488" cy="30481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6356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Four – </a:t>
            </a:r>
            <a:r>
              <a:rPr lang="en-US" dirty="0" smtClean="0">
                <a:solidFill>
                  <a:srgbClr val="A0441D"/>
                </a:solidFill>
              </a:rPr>
              <a:t>Review</a:t>
            </a:r>
            <a:endParaRPr lang="en-US" dirty="0">
              <a:solidFill>
                <a:srgbClr val="A0441D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82312" y="1884127"/>
            <a:ext cx="3904488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" indent="0">
              <a:buNone/>
            </a:pPr>
            <a:r>
              <a:rPr lang="en-US" sz="2400" dirty="0"/>
              <a:t>Developers like clout and like to be heard.  </a:t>
            </a:r>
            <a:endParaRPr lang="en-US" sz="2400" dirty="0" smtClean="0"/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Let them show-off to their peers, managers and the company as a whole.  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400" dirty="0" smtClean="0"/>
              <a:t>Give </a:t>
            </a:r>
            <a:r>
              <a:rPr lang="en-US" sz="2400" dirty="0"/>
              <a:t>them bragging rights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481">
            <a:off x="457200" y="2093222"/>
            <a:ext cx="3904488" cy="261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5167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F8BFF"/>
      </a:hlink>
      <a:folHlink>
        <a:srgbClr val="737373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10138</TotalTime>
  <Words>3292</Words>
  <Application>Microsoft Macintosh PowerPoint</Application>
  <PresentationFormat>On-screen Show (4:3)</PresentationFormat>
  <Paragraphs>393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Open Sourcing From Within Your Company, For Your Company</vt:lpstr>
      <vt:lpstr>About Me</vt:lpstr>
      <vt:lpstr>Welcome to SPARC!</vt:lpstr>
      <vt:lpstr>Walk With Me</vt:lpstr>
      <vt:lpstr>Open Source Your Entire Organization</vt:lpstr>
      <vt:lpstr>Step One – Use</vt:lpstr>
      <vt:lpstr>Step Two – Contribute</vt:lpstr>
      <vt:lpstr>Step Three – In-House</vt:lpstr>
      <vt:lpstr>Step Four – Review</vt:lpstr>
      <vt:lpstr>Step Five – Expand</vt:lpstr>
      <vt:lpstr>Tours</vt:lpstr>
      <vt:lpstr>Hackathons</vt:lpstr>
      <vt:lpstr>SPARC University</vt:lpstr>
      <vt:lpstr>SPARC Ventures</vt:lpstr>
      <vt:lpstr>Human Resources</vt:lpstr>
      <vt:lpstr>Recruiting</vt:lpstr>
      <vt:lpstr>Culture</vt:lpstr>
      <vt:lpstr>Your Challenge!</vt:lpstr>
      <vt:lpstr>Oh, and by the way…</vt:lpstr>
      <vt:lpstr>Thank You!</vt:lpstr>
    </vt:vector>
  </TitlesOfParts>
  <Company>SPARC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Culture for a Creative &amp; Knowledge Economy</dc:title>
  <dc:creator>Brad Kaloupek</dc:creator>
  <cp:lastModifiedBy>Bob</cp:lastModifiedBy>
  <cp:revision>632</cp:revision>
  <cp:lastPrinted>2012-03-21T19:32:33Z</cp:lastPrinted>
  <dcterms:created xsi:type="dcterms:W3CDTF">2012-03-21T02:10:28Z</dcterms:created>
  <dcterms:modified xsi:type="dcterms:W3CDTF">2012-03-21T20:03:49Z</dcterms:modified>
</cp:coreProperties>
</file>